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75" r:id="rId4"/>
    <p:sldId id="283" r:id="rId5"/>
    <p:sldId id="284" r:id="rId6"/>
    <p:sldId id="285" r:id="rId7"/>
    <p:sldId id="286" r:id="rId8"/>
    <p:sldId id="287" r:id="rId9"/>
    <p:sldId id="267" r:id="rId10"/>
    <p:sldId id="268" r:id="rId11"/>
    <p:sldId id="259" r:id="rId12"/>
  </p:sldIdLst>
  <p:sldSz cx="9144000" cy="6858000" type="screen4x3"/>
  <p:notesSz cx="6645275" cy="9777413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1" autoAdjust="0"/>
    <p:restoredTop sz="90929"/>
  </p:normalViewPr>
  <p:slideViewPr>
    <p:cSldViewPr>
      <p:cViewPr varScale="1">
        <p:scale>
          <a:sx n="85" d="100"/>
          <a:sy n="85" d="100"/>
        </p:scale>
        <p:origin x="-1762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977BC939-5E4E-4688-B673-6495DB1707DA}" type="datetimeFigureOut">
              <a:rPr lang="cs-CZ"/>
              <a:pPr>
                <a:defRPr/>
              </a:pPr>
              <a:t>2.10.2020</a:t>
            </a:fld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8463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288463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5E8DF19-BA3A-41E8-9BE3-8D83ADF2EC76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375645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763963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15594FB-46E0-4ED5-9D6E-01F79CE0D0B2}" type="datetimeFigureOut">
              <a:rPr lang="sk-SK"/>
              <a:pPr>
                <a:defRPr/>
              </a:pPr>
              <a:t>2. 10. 2020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65163" y="4645025"/>
            <a:ext cx="5314950" cy="4398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286875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763963" y="9286875"/>
            <a:ext cx="2879725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8211D5D-415D-474F-BC9A-A56AAC52442E}" type="slidenum">
              <a:rPr lang="sk-SK" altLang="sk-SK"/>
              <a:pPr>
                <a:defRPr/>
              </a:pPr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652309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k-SK" alt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19C83-0EED-4F29-9D5F-2A0321CC4A43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387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C6F8-362D-4A76-BB9C-3BC6D53F2B61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26606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40C35-8FC8-4338-9799-128C840950D1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81529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5B881-6671-465A-A469-9A9EE54B71EE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16130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F314B-CE4F-4981-8A5F-7D9DB43ED43F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76995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954D8-08CC-444E-BFC3-9BF52D6417EF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95059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2FBC5-9BB2-4C7B-9253-0C1CFC84BDC0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63980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1200E-D415-4384-B6B8-42A083E7F6B9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42722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41E2A-0E99-43E7-83B0-407C48081067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61581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A93E9-0A82-4DD9-83C9-DBC2AA5009B0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98846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F701F-E62C-44DD-A206-E7D1F0CD5E91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8409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 smtClean="0"/>
              <a:t>Klepnutím lze upravit styly předlohy textu.</a:t>
            </a:r>
          </a:p>
          <a:p>
            <a:pPr lvl="1"/>
            <a:r>
              <a:rPr lang="cs-CZ" altLang="sk-SK" smtClean="0"/>
              <a:t>Druhá úroveň</a:t>
            </a:r>
          </a:p>
          <a:p>
            <a:pPr lvl="2"/>
            <a:r>
              <a:rPr lang="cs-CZ" altLang="sk-SK" smtClean="0"/>
              <a:t>Třetí úroveň</a:t>
            </a:r>
          </a:p>
          <a:p>
            <a:pPr lvl="3"/>
            <a:r>
              <a:rPr lang="cs-CZ" altLang="sk-SK" smtClean="0"/>
              <a:t>Čtvrtá úroveň</a:t>
            </a:r>
          </a:p>
          <a:p>
            <a:pPr lvl="4"/>
            <a:r>
              <a:rPr lang="cs-CZ" altLang="sk-SK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1DFE4DB-5626-4D29-8776-89178088E7BB}" type="slidenum">
              <a:rPr lang="cs-CZ" altLang="sk-SK"/>
              <a:pPr>
                <a:defRPr/>
              </a:pPr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7188" y="381000"/>
            <a:ext cx="8429625" cy="57912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sk-SK" b="1" cap="all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Vydanie pokynov a podmienky záverečného hodnotenia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/>
          <p:cNvSpPr txBox="1">
            <a:spLocks noChangeArrowheads="1"/>
          </p:cNvSpPr>
          <p:nvPr/>
        </p:nvSpPr>
        <p:spPr bwMode="auto">
          <a:xfrm>
            <a:off x="539750" y="1268413"/>
            <a:ext cx="8451850" cy="4315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sk-SK" altLang="sk-SK" sz="1600" u="sng" dirty="0" smtClean="0"/>
              <a:t>Počet kreditov:</a:t>
            </a:r>
            <a:r>
              <a:rPr lang="sk-SK" altLang="sk-SK" sz="1600" dirty="0" smtClean="0"/>
              <a:t>	</a:t>
            </a:r>
            <a:r>
              <a:rPr lang="sk-SK" altLang="sk-SK" sz="1600" b="1" dirty="0"/>
              <a:t>5 </a:t>
            </a:r>
            <a:r>
              <a:rPr lang="sk-SK" altLang="sk-SK" sz="1600" b="1" dirty="0" smtClean="0"/>
              <a:t>=&gt; </a:t>
            </a:r>
            <a:r>
              <a:rPr lang="sk-SK" altLang="sk-SK" sz="1600" b="1" dirty="0"/>
              <a:t>125-150 </a:t>
            </a:r>
            <a:r>
              <a:rPr lang="sk-SK" altLang="sk-SK" sz="1600" b="1" dirty="0" smtClean="0"/>
              <a:t>hodín</a:t>
            </a:r>
            <a:r>
              <a:rPr lang="sk-SK" altLang="sk-SK" sz="1600" dirty="0" smtClean="0"/>
              <a:t> </a:t>
            </a:r>
            <a:r>
              <a:rPr lang="sk-SK" altLang="sk-SK" sz="1200" dirty="0" smtClean="0"/>
              <a:t>úsilia</a:t>
            </a:r>
            <a:r>
              <a:rPr lang="sk-SK" altLang="sk-SK" sz="1200" b="1" dirty="0" smtClean="0"/>
              <a:t> </a:t>
            </a:r>
            <a:r>
              <a:rPr lang="sk-SK" altLang="sk-SK" sz="1200" dirty="0" smtClean="0"/>
              <a:t>(priama výučba + </a:t>
            </a:r>
            <a:r>
              <a:rPr lang="sk-SK" altLang="sk-SK" sz="1200" dirty="0" err="1" smtClean="0"/>
              <a:t>samoštúdium</a:t>
            </a:r>
            <a:r>
              <a:rPr lang="sk-SK" altLang="sk-SK" sz="1200" dirty="0" smtClean="0"/>
              <a:t> + domáce zadania) </a:t>
            </a:r>
          </a:p>
          <a:p>
            <a:pPr eaLnBrk="1" hangingPunct="1">
              <a:spcBef>
                <a:spcPct val="5000"/>
              </a:spcBef>
              <a:buFontTx/>
              <a:buNone/>
            </a:pPr>
            <a:r>
              <a:rPr lang="sk-SK" altLang="sk-SK" sz="1600" u="sng" dirty="0" smtClean="0"/>
              <a:t>Celkový </a:t>
            </a:r>
            <a:r>
              <a:rPr lang="sk-SK" altLang="sk-SK" sz="1600" u="sng" dirty="0"/>
              <a:t>počet tém:</a:t>
            </a:r>
            <a:r>
              <a:rPr lang="sk-SK" altLang="sk-SK" sz="1600" dirty="0"/>
              <a:t>	</a:t>
            </a:r>
            <a:r>
              <a:rPr lang="sk-SK" altLang="sk-SK" sz="1600" b="1" dirty="0" smtClean="0"/>
              <a:t>81</a:t>
            </a:r>
            <a:endParaRPr lang="sk-SK" altLang="sk-SK" sz="1600" b="1" dirty="0"/>
          </a:p>
          <a:p>
            <a:pPr eaLnBrk="1" hangingPunct="1">
              <a:buFontTx/>
              <a:buNone/>
            </a:pPr>
            <a:r>
              <a:rPr lang="sk-SK" altLang="sk-SK" sz="1600" u="sng" dirty="0"/>
              <a:t>Pracovná skupina:</a:t>
            </a:r>
            <a:r>
              <a:rPr lang="sk-SK" altLang="sk-SK" sz="1600" dirty="0"/>
              <a:t>	každý študent dve práce jednotlivo</a:t>
            </a:r>
          </a:p>
          <a:p>
            <a:pPr algn="just" eaLnBrk="1" hangingPunct="1">
              <a:buFontTx/>
              <a:buNone/>
            </a:pPr>
            <a:r>
              <a:rPr lang="sk-SK" altLang="sk-SK" sz="1600" u="sng" dirty="0"/>
              <a:t>Forma odovzdania: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v elektronickej podobe na </a:t>
            </a:r>
            <a:r>
              <a:rPr lang="sk-SK" altLang="sk-SK" sz="1600" dirty="0" smtClean="0">
                <a:cs typeface="Times New Roman" charset="0"/>
              </a:rPr>
              <a:t>úložisku </a:t>
            </a:r>
            <a:r>
              <a:rPr lang="sk-SK" altLang="sk-SK" sz="1600" u="sng" dirty="0">
                <a:cs typeface="Times New Roman" charset="0"/>
              </a:rPr>
              <a:t>MS </a:t>
            </a:r>
            <a:r>
              <a:rPr lang="sk-SK" altLang="sk-SK" sz="1600" u="sng" dirty="0" err="1">
                <a:cs typeface="Times New Roman" charset="0"/>
              </a:rPr>
              <a:t>Teams</a:t>
            </a:r>
            <a:r>
              <a:rPr lang="sk-SK" altLang="sk-SK" sz="1600" u="sng" dirty="0">
                <a:cs typeface="Times New Roman" charset="0"/>
              </a:rPr>
              <a:t> </a:t>
            </a:r>
            <a:r>
              <a:rPr lang="sk-SK" altLang="sk-SK" sz="1600" dirty="0" smtClean="0">
                <a:cs typeface="Times New Roman" charset="0"/>
              </a:rPr>
              <a:t>alebo </a:t>
            </a:r>
            <a:r>
              <a:rPr lang="sk-SK" altLang="sk-SK" sz="1600" u="sng" dirty="0" smtClean="0">
                <a:cs typeface="Times New Roman" charset="0"/>
              </a:rPr>
              <a:t>USB kľúči</a:t>
            </a:r>
            <a:r>
              <a:rPr lang="sk-SK" altLang="sk-SK" sz="1600" dirty="0" smtClean="0">
                <a:cs typeface="Times New Roman" charset="0"/>
              </a:rPr>
              <a:t>  </a:t>
            </a:r>
            <a:endParaRPr lang="sk-SK" altLang="sk-SK" sz="1600" dirty="0">
              <a:cs typeface="Times New Roman" charset="0"/>
            </a:endParaRPr>
          </a:p>
          <a:p>
            <a:pPr eaLnBrk="1" hangingPunct="1">
              <a:spcBef>
                <a:spcPct val="5000"/>
              </a:spcBef>
              <a:buFontTx/>
              <a:buNone/>
            </a:pPr>
            <a:endParaRPr lang="sk-SK" altLang="sk-SK" sz="1600" b="1" dirty="0"/>
          </a:p>
          <a:p>
            <a:pPr eaLnBrk="1" hangingPunct="1">
              <a:spcBef>
                <a:spcPct val="5000"/>
              </a:spcBef>
              <a:buFontTx/>
              <a:buNone/>
            </a:pPr>
            <a:endParaRPr lang="sk-SK" altLang="sk-SK" sz="16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600" b="1" dirty="0"/>
              <a:t>PÍSOMNÁ PRÁCA</a:t>
            </a:r>
          </a:p>
          <a:p>
            <a:pPr algn="just" eaLnBrk="1" hangingPunct="1">
              <a:buFontTx/>
              <a:buNone/>
            </a:pPr>
            <a:r>
              <a:rPr lang="sk-SK" altLang="sk-SK" sz="1600" u="sng" dirty="0"/>
              <a:t>Forma spracovania</a:t>
            </a:r>
            <a:r>
              <a:rPr lang="sk-SK" altLang="sk-SK" sz="1600" u="sng" dirty="0">
                <a:cs typeface="Times New Roman" charset="0"/>
              </a:rPr>
              <a:t>:</a:t>
            </a:r>
            <a:r>
              <a:rPr lang="sk-SK" altLang="sk-SK" sz="1600" dirty="0">
                <a:cs typeface="Times New Roman" charset="0"/>
              </a:rPr>
              <a:t>	aplikácia </a:t>
            </a:r>
            <a:r>
              <a:rPr lang="sk-SK" altLang="sk-SK" sz="1600" b="1" i="1" dirty="0">
                <a:solidFill>
                  <a:srgbClr val="FF0000"/>
                </a:solidFill>
                <a:cs typeface="Times New Roman" charset="0"/>
              </a:rPr>
              <a:t>MS Word 2007/2010</a:t>
            </a:r>
            <a:r>
              <a:rPr lang="sk-SK" altLang="sk-SK" sz="1600" dirty="0">
                <a:solidFill>
                  <a:srgbClr val="FF0000"/>
                </a:solidFill>
                <a:cs typeface="Times New Roman" charset="0"/>
              </a:rPr>
              <a:t>   </a:t>
            </a:r>
          </a:p>
          <a:p>
            <a:pPr algn="just" eaLnBrk="1" hangingPunct="1">
              <a:buFontTx/>
              <a:buNone/>
            </a:pPr>
            <a:r>
              <a:rPr lang="sk-SK" altLang="sk-SK" sz="1600" u="sng" dirty="0"/>
              <a:t>Rozsah spracovania:</a:t>
            </a:r>
            <a:r>
              <a:rPr lang="sk-SK" altLang="sk-SK" sz="1600" dirty="0">
                <a:cs typeface="Times New Roman" charset="0"/>
              </a:rPr>
              <a:t>	</a:t>
            </a:r>
            <a:r>
              <a:rPr lang="sk-SK" altLang="sk-SK" sz="1400" dirty="0" smtClean="0"/>
              <a:t>9.000 </a:t>
            </a:r>
            <a:r>
              <a:rPr lang="sk-SK" altLang="sk-SK" sz="1400" dirty="0"/>
              <a:t>- </a:t>
            </a:r>
            <a:r>
              <a:rPr lang="sk-SK" altLang="sk-SK" sz="1400" dirty="0" smtClean="0"/>
              <a:t>18.000 </a:t>
            </a:r>
            <a:r>
              <a:rPr lang="sk-SK" altLang="sk-SK" sz="1400" dirty="0"/>
              <a:t>znakov</a:t>
            </a:r>
            <a:r>
              <a:rPr lang="sk-SK" altLang="sk-SK" sz="1400" dirty="0">
                <a:cs typeface="Times New Roman" charset="0"/>
              </a:rPr>
              <a:t> </a:t>
            </a:r>
            <a:r>
              <a:rPr lang="sk-SK" altLang="sk-SK" sz="1400" dirty="0" smtClean="0">
                <a:cs typeface="Times New Roman" charset="0"/>
              </a:rPr>
              <a:t>(5-10 </a:t>
            </a:r>
            <a:r>
              <a:rPr lang="sk-SK" altLang="sk-SK" sz="1400" dirty="0">
                <a:cs typeface="Times New Roman" charset="0"/>
              </a:rPr>
              <a:t>strán) </a:t>
            </a:r>
            <a:r>
              <a:rPr lang="sk-SK" altLang="sk-SK" sz="1400" u="sng" dirty="0">
                <a:cs typeface="Times New Roman" charset="0"/>
              </a:rPr>
              <a:t>čistého textu</a:t>
            </a:r>
            <a:endParaRPr lang="sk-SK" altLang="sk-SK" sz="1400" dirty="0"/>
          </a:p>
          <a:p>
            <a:pPr algn="just" eaLnBrk="1" hangingPunct="1">
              <a:buFontTx/>
              <a:buNone/>
            </a:pPr>
            <a:r>
              <a:rPr lang="sk-SK" altLang="sk-SK" sz="1600" u="sng" dirty="0"/>
              <a:t>Grafická úprava: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v súlade s </a:t>
            </a:r>
            <a:r>
              <a:rPr lang="sk-SK" altLang="sk-SK" sz="1600" dirty="0" err="1">
                <a:cs typeface="Times New Roman" charset="0"/>
              </a:rPr>
              <a:t>STN</a:t>
            </a:r>
            <a:r>
              <a:rPr lang="sk-SK" altLang="sk-SK" sz="1600" dirty="0">
                <a:cs typeface="Times New Roman" charset="0"/>
              </a:rPr>
              <a:t> 0</a:t>
            </a:r>
            <a:r>
              <a:rPr lang="sk-SK" altLang="sk-SK" sz="1600" dirty="0"/>
              <a:t>1 </a:t>
            </a:r>
            <a:r>
              <a:rPr lang="sk-SK" altLang="sk-SK" sz="1600" dirty="0">
                <a:cs typeface="Times New Roman" charset="0"/>
              </a:rPr>
              <a:t>6910 „Pravidlá písania a úpravy písomností“</a:t>
            </a:r>
            <a:endParaRPr lang="sk-SK" altLang="sk-SK" sz="1600" dirty="0"/>
          </a:p>
          <a:p>
            <a:pPr algn="just" eaLnBrk="1" hangingPunct="1">
              <a:buFontTx/>
              <a:buNone/>
            </a:pPr>
            <a:r>
              <a:rPr lang="sk-SK" altLang="sk-SK" sz="1600" u="sng" dirty="0"/>
              <a:t>Termín odovzdania:</a:t>
            </a:r>
            <a:r>
              <a:rPr lang="sk-SK" altLang="sk-SK" sz="1600" dirty="0"/>
              <a:t>	</a:t>
            </a:r>
            <a:r>
              <a:rPr lang="sk-SK" altLang="sk-SK" sz="1600" b="1" dirty="0"/>
              <a:t> 	</a:t>
            </a:r>
          </a:p>
          <a:p>
            <a:pPr algn="just" eaLnBrk="1" hangingPunct="1">
              <a:buFontTx/>
              <a:buNone/>
            </a:pPr>
            <a:r>
              <a:rPr lang="sk-SK" altLang="sk-SK" sz="1600" dirty="0"/>
              <a:t>			 </a:t>
            </a:r>
            <a:r>
              <a:rPr lang="sk-SK" altLang="sk-SK" sz="1400" dirty="0"/>
              <a:t>- prvé zadanie 	(téma </a:t>
            </a:r>
            <a:r>
              <a:rPr lang="sk-SK" altLang="sk-SK" sz="1400" dirty="0" smtClean="0"/>
              <a:t>1-40) </a:t>
            </a:r>
            <a:r>
              <a:rPr lang="sk-SK" altLang="sk-SK" sz="1400" dirty="0"/>
              <a:t>		</a:t>
            </a:r>
            <a:r>
              <a:rPr lang="sk-SK" altLang="sk-SK" sz="1600" dirty="0"/>
              <a:t>do </a:t>
            </a:r>
            <a:r>
              <a:rPr lang="sk-SK" altLang="sk-SK" sz="1600" dirty="0" smtClean="0"/>
              <a:t>31. októbra 2020 </a:t>
            </a:r>
            <a:endParaRPr lang="sk-SK" altLang="sk-SK" sz="1600" dirty="0"/>
          </a:p>
          <a:p>
            <a:pPr algn="just" eaLnBrk="1" hangingPunct="1">
              <a:buFontTx/>
              <a:buNone/>
            </a:pPr>
            <a:r>
              <a:rPr lang="sk-SK" altLang="sk-SK" sz="1600" dirty="0"/>
              <a:t>			 </a:t>
            </a:r>
            <a:r>
              <a:rPr lang="sk-SK" altLang="sk-SK" sz="1400" dirty="0">
                <a:solidFill>
                  <a:srgbClr val="0070C0"/>
                </a:solidFill>
              </a:rPr>
              <a:t>- druhé zadanie 	(téma </a:t>
            </a:r>
            <a:r>
              <a:rPr lang="sk-SK" altLang="sk-SK" sz="1400" dirty="0" smtClean="0">
                <a:solidFill>
                  <a:srgbClr val="0070C0"/>
                </a:solidFill>
              </a:rPr>
              <a:t>41-81) </a:t>
            </a:r>
            <a:r>
              <a:rPr lang="sk-SK" altLang="sk-SK" sz="1400" dirty="0">
                <a:solidFill>
                  <a:srgbClr val="0070C0"/>
                </a:solidFill>
              </a:rPr>
              <a:t>	</a:t>
            </a:r>
            <a:r>
              <a:rPr lang="sk-SK" altLang="sk-SK" sz="1600" dirty="0">
                <a:solidFill>
                  <a:srgbClr val="0070C0"/>
                </a:solidFill>
              </a:rPr>
              <a:t>do </a:t>
            </a:r>
            <a:r>
              <a:rPr lang="sk-SK" altLang="sk-SK" sz="1600" dirty="0" smtClean="0">
                <a:solidFill>
                  <a:srgbClr val="0070C0"/>
                </a:solidFill>
              </a:rPr>
              <a:t>30. novembra 2020 </a:t>
            </a:r>
            <a:endParaRPr lang="sk-SK" altLang="sk-SK" sz="1600" dirty="0">
              <a:solidFill>
                <a:srgbClr val="0070C0"/>
              </a:solidFill>
            </a:endParaRPr>
          </a:p>
          <a:p>
            <a:pPr algn="just" eaLnBrk="1" hangingPunct="1">
              <a:buFontTx/>
              <a:buNone/>
            </a:pPr>
            <a:r>
              <a:rPr lang="sk-SK" altLang="sk-SK" sz="1600" dirty="0"/>
              <a:t>						</a:t>
            </a:r>
            <a:endParaRPr lang="sk-SK" altLang="sk-SK" sz="1000" u="sng" dirty="0"/>
          </a:p>
          <a:p>
            <a:pPr algn="just" eaLnBrk="1" hangingPunct="1">
              <a:buFontTx/>
              <a:buNone/>
            </a:pPr>
            <a:r>
              <a:rPr lang="sk-SK" altLang="sk-SK" sz="1600" u="sng" dirty="0"/>
              <a:t>Názov súboru: </a:t>
            </a:r>
            <a:r>
              <a:rPr lang="sk-SK" altLang="sk-SK" sz="1600" dirty="0"/>
              <a:t>	</a:t>
            </a:r>
            <a:r>
              <a:rPr lang="sk-SK" altLang="sk-SK" sz="1600" dirty="0">
                <a:solidFill>
                  <a:srgbClr val="FF0000"/>
                </a:solidFill>
              </a:rPr>
              <a:t>trojmiestne</a:t>
            </a:r>
            <a:r>
              <a:rPr lang="sk-SK" altLang="sk-SK" sz="1600" dirty="0"/>
              <a:t> číslo </a:t>
            </a:r>
            <a:r>
              <a:rPr lang="sk-SK" altLang="sk-SK" sz="1600" dirty="0" err="1" smtClean="0"/>
              <a:t>témy_priezvisko_meno</a:t>
            </a:r>
            <a:r>
              <a:rPr lang="sk-SK" altLang="sk-SK" sz="1600" dirty="0" smtClean="0"/>
              <a:t> </a:t>
            </a:r>
            <a:r>
              <a:rPr lang="sk-SK" altLang="sk-SK" sz="1600" i="1" dirty="0"/>
              <a:t>(</a:t>
            </a:r>
            <a:r>
              <a:rPr lang="sk-SK" altLang="sk-SK" sz="1600" i="1" dirty="0" smtClean="0"/>
              <a:t>001_Klír_Robert)</a:t>
            </a:r>
            <a:endParaRPr lang="sk-SK" altLang="sk-SK" sz="1600" i="1" dirty="0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539750" y="53975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k-SK" altLang="sk-SK" sz="2400"/>
          </a:p>
        </p:txBody>
      </p:sp>
      <p:sp>
        <p:nvSpPr>
          <p:cNvPr id="12292" name="Line 7"/>
          <p:cNvSpPr>
            <a:spLocks noChangeShapeType="1"/>
          </p:cNvSpPr>
          <p:nvPr/>
        </p:nvSpPr>
        <p:spPr bwMode="auto">
          <a:xfrm>
            <a:off x="228600" y="2636912"/>
            <a:ext cx="883920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k-SK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4000" b="1" dirty="0"/>
              <a:t>POKYNY K SEMESTRÁLNYM PRÁCAM</a:t>
            </a:r>
            <a:endParaRPr lang="cs-CZ" altLang="sk-SK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714500" y="1181100"/>
            <a:ext cx="6743700" cy="3819525"/>
          </a:xfrm>
        </p:spPr>
        <p:txBody>
          <a:bodyPr lIns="92075" tIns="46038" rIns="92075" bIns="46038"/>
          <a:lstStyle/>
          <a:p>
            <a:pPr algn="l" eaLnBrk="1" hangingPunct="1">
              <a:defRPr/>
            </a:pPr>
            <a:r>
              <a:rPr lang="sk-SK" sz="6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Vaše </a:t>
            </a:r>
            <a:br>
              <a:rPr lang="sk-SK" sz="66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k-SK" sz="6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otázky </a:t>
            </a:r>
            <a:br>
              <a:rPr lang="sk-SK" sz="66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k-SK" sz="6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		prosím ?!?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8077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30000"/>
              </a:spcBef>
            </a:pPr>
            <a:r>
              <a:rPr lang="sk-SK" altLang="sk-SK" sz="2000" dirty="0" smtClean="0"/>
              <a:t> miesto </a:t>
            </a:r>
            <a:r>
              <a:rPr lang="sk-SK" altLang="sk-SK" sz="2000" dirty="0"/>
              <a:t>a čas vykonávania prednášok a cvičení</a:t>
            </a:r>
          </a:p>
          <a:p>
            <a:pPr eaLnBrk="1" hangingPunct="1">
              <a:spcBef>
                <a:spcPct val="30000"/>
              </a:spcBef>
            </a:pPr>
            <a:r>
              <a:rPr lang="sk-SK" altLang="sk-SK" sz="2000" dirty="0"/>
              <a:t> podmienky pre udelenie zápočtu, skúšky</a:t>
            </a:r>
          </a:p>
          <a:p>
            <a:pPr eaLnBrk="1" hangingPunct="1">
              <a:spcBef>
                <a:spcPct val="30000"/>
              </a:spcBef>
            </a:pPr>
            <a:r>
              <a:rPr lang="sk-SK" altLang="sk-SK" sz="2000" dirty="0"/>
              <a:t> rozdelenie tém zápočtových prác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k-SK" altLang="sk-SK" sz="4000" b="1"/>
              <a:t>OSNOVA</a:t>
            </a:r>
            <a:endParaRPr lang="cs-CZ" altLang="sk-SK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9750" y="1214438"/>
            <a:ext cx="837565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2400" b="1"/>
              <a:t>Prednášajúci a cvičiaci učitelia</a:t>
            </a:r>
            <a:r>
              <a:rPr lang="sk-SK" altLang="sk-SK" sz="2400" b="1">
                <a:cs typeface="Times New Roman" charset="0"/>
              </a:rPr>
              <a:t>:</a:t>
            </a:r>
            <a:endParaRPr lang="sk-SK" altLang="sk-SK" sz="2400" b="1"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400" b="1"/>
              <a:t> 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sk-SK" altLang="sk-SK" sz="4000" b="1"/>
              <a:t>ZÁKLADNÉ INFORMÁCIE O PREDMETE</a:t>
            </a:r>
            <a:endParaRPr lang="cs-CZ" altLang="sk-SK" sz="4000" b="1"/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457200" y="1697038"/>
            <a:ext cx="8305800" cy="2997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4025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1225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1" algn="just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sk-SK" altLang="sk-SK" sz="2000" b="1" dirty="0">
                <a:cs typeface="Times New Roman" charset="0"/>
              </a:rPr>
              <a:t>Prednášajúci: </a:t>
            </a:r>
            <a:r>
              <a:rPr lang="sk-SK" altLang="sk-SK" sz="2000" dirty="0">
                <a:cs typeface="Times New Roman" charset="0"/>
              </a:rPr>
              <a:t>KLÍR	Robert</a:t>
            </a:r>
          </a:p>
          <a:p>
            <a:pPr lvl="1" algn="just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sk-SK" altLang="sk-SK" sz="2000" b="1" dirty="0">
                <a:cs typeface="Times New Roman" charset="0"/>
              </a:rPr>
              <a:t>Cvičiaci:	   </a:t>
            </a:r>
            <a:r>
              <a:rPr lang="sk-SK" altLang="sk-SK" sz="2000" dirty="0">
                <a:cs typeface="Times New Roman" charset="0"/>
              </a:rPr>
              <a:t>KLÍR Robert</a:t>
            </a:r>
          </a:p>
          <a:p>
            <a:pPr lvl="1" algn="just" eaLnBrk="1" hangingPunct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sk-SK" altLang="sk-SK" sz="2000" dirty="0">
                <a:cs typeface="Times New Roman" charset="0"/>
              </a:rPr>
              <a:t>			   </a:t>
            </a:r>
            <a:r>
              <a:rPr lang="sk-SK" altLang="sk-SK" sz="2000" dirty="0" smtClean="0">
                <a:cs typeface="Times New Roman" charset="0"/>
              </a:rPr>
              <a:t> </a:t>
            </a:r>
            <a:endParaRPr lang="sk-SK" altLang="sk-SK" sz="2000" b="1" dirty="0"/>
          </a:p>
          <a:p>
            <a:pPr lvl="1"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sk-SK" altLang="sk-SK" sz="2000" b="1" dirty="0"/>
              <a:t>Telefón:</a:t>
            </a:r>
            <a:r>
              <a:rPr lang="sk-SK" altLang="sk-SK" sz="2000" dirty="0"/>
              <a:t>	+421 55 602 </a:t>
            </a:r>
            <a:r>
              <a:rPr lang="sk-SK" altLang="sk-SK" sz="2000" dirty="0" smtClean="0"/>
              <a:t>6123</a:t>
            </a:r>
            <a:endParaRPr lang="sk-SK" altLang="sk-SK" sz="2000" dirty="0"/>
          </a:p>
          <a:p>
            <a:pPr lvl="1">
              <a:spcBef>
                <a:spcPct val="0"/>
              </a:spcBef>
              <a:buFontTx/>
              <a:buNone/>
            </a:pPr>
            <a:r>
              <a:rPr lang="sk-SK" altLang="sk-SK" sz="2000" b="1" dirty="0"/>
              <a:t>E-mail:</a:t>
            </a:r>
            <a:r>
              <a:rPr lang="sk-SK" altLang="sk-SK" sz="2000" dirty="0"/>
              <a:t> 	</a:t>
            </a:r>
            <a:r>
              <a:rPr lang="sk-SK" altLang="sk-SK" sz="2000" i="1" dirty="0" err="1"/>
              <a:t>robert.klir@tuke.sk</a:t>
            </a:r>
            <a:r>
              <a:rPr lang="sk-SK" altLang="sk-SK" sz="2000" i="1" dirty="0"/>
              <a:t>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sk-SK" altLang="sk-SK" sz="2000" b="1" dirty="0"/>
              <a:t>Web: </a:t>
            </a:r>
            <a:r>
              <a:rPr lang="sk-SK" altLang="sk-SK" sz="2000" i="1" dirty="0"/>
              <a:t>	http://</a:t>
            </a:r>
            <a:r>
              <a:rPr lang="sk-SK" altLang="sk-SK" sz="2000" i="1" dirty="0" smtClean="0"/>
              <a:t>tezaurus.sk</a:t>
            </a:r>
            <a:r>
              <a:rPr lang="sk-SK" altLang="sk-SK" sz="2000" i="1" dirty="0"/>
              <a:t>/ </a:t>
            </a:r>
          </a:p>
          <a:p>
            <a:pPr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sk-SK" altLang="sk-SK" sz="2400" i="1" dirty="0"/>
              <a:t>			</a:t>
            </a:r>
            <a:endParaRPr lang="sk-SK" altLang="sk-SK" sz="2400" dirty="0"/>
          </a:p>
          <a:p>
            <a:pPr>
              <a:spcBef>
                <a:spcPct val="0"/>
              </a:spcBef>
              <a:buFontTx/>
              <a:buNone/>
            </a:pPr>
            <a:endParaRPr lang="sk-SK" altLang="sk-SK" sz="2400" b="1" dirty="0">
              <a:cs typeface="Times New Roman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31"/>
          <a:stretch/>
        </p:blipFill>
        <p:spPr bwMode="auto">
          <a:xfrm>
            <a:off x="1026083" y="1567543"/>
            <a:ext cx="7091833" cy="5061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2675213" y="4869160"/>
            <a:ext cx="1368425" cy="15843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2400"/>
          </a:p>
        </p:txBody>
      </p:sp>
      <p:sp>
        <p:nvSpPr>
          <p:cNvPr id="6148" name="Text Box 26"/>
          <p:cNvSpPr txBox="1">
            <a:spLocks noChangeArrowheads="1"/>
          </p:cNvSpPr>
          <p:nvPr/>
        </p:nvSpPr>
        <p:spPr bwMode="auto">
          <a:xfrm>
            <a:off x="3125331" y="5661322"/>
            <a:ext cx="46818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k-SK" altLang="sk-SK" sz="1400" dirty="0" smtClean="0">
                <a:solidFill>
                  <a:srgbClr val="FF0000"/>
                </a:solidFill>
              </a:rPr>
              <a:t>121</a:t>
            </a:r>
            <a:endParaRPr lang="cs-CZ" altLang="sk-SK" sz="1400" dirty="0">
              <a:solidFill>
                <a:srgbClr val="FF0000"/>
              </a:solidFill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4000" b="1"/>
              <a:t>MIESTO A ČAS VYKONÁVANIA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4000" b="1"/>
              <a:t>PREDNÁŠOK A CVIČENÍ</a:t>
            </a:r>
            <a:endParaRPr lang="cs-CZ" altLang="sk-SK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539750" y="53975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k-SK" altLang="sk-SK" sz="240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9750" y="1268413"/>
            <a:ext cx="829945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sk-SK" altLang="sk-SK" sz="2000" b="1" dirty="0"/>
              <a:t>Podmienky na získanie </a:t>
            </a:r>
            <a:r>
              <a:rPr lang="sk-SK" altLang="sk-SK" sz="2000" b="1" dirty="0">
                <a:solidFill>
                  <a:srgbClr val="00B050"/>
                </a:solidFill>
              </a:rPr>
              <a:t>zápočtu</a:t>
            </a:r>
            <a:r>
              <a:rPr lang="sk-SK" altLang="sk-SK" sz="2000" b="1" dirty="0"/>
              <a:t> a </a:t>
            </a:r>
            <a:r>
              <a:rPr lang="sk-SK" altLang="sk-SK" sz="2000" b="1" dirty="0">
                <a:solidFill>
                  <a:srgbClr val="0070C0"/>
                </a:solidFill>
              </a:rPr>
              <a:t>skúšky</a:t>
            </a:r>
            <a:r>
              <a:rPr lang="sk-SK" altLang="sk-SK" sz="2000" b="1" dirty="0"/>
              <a:t>: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 dirty="0">
                <a:solidFill>
                  <a:srgbClr val="0070C0"/>
                </a:solidFill>
              </a:rPr>
              <a:t>skúška				  60 bodov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 dirty="0" smtClean="0">
                <a:solidFill>
                  <a:srgbClr val="00B050"/>
                </a:solidFill>
              </a:rPr>
              <a:t>semestrálna práca</a:t>
            </a:r>
            <a:r>
              <a:rPr lang="sk-SK" altLang="sk-SK" sz="1600" dirty="0">
                <a:solidFill>
                  <a:srgbClr val="00B050"/>
                </a:solidFill>
              </a:rPr>
              <a:t>			  40 bodov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 dirty="0">
                <a:solidFill>
                  <a:srgbClr val="00B050"/>
                </a:solidFill>
              </a:rPr>
              <a:t>účasť na cvičeniach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 dirty="0">
                <a:solidFill>
                  <a:srgbClr val="00B050"/>
                </a:solidFill>
              </a:rPr>
              <a:t>aktivita na výučbe			</a:t>
            </a:r>
          </a:p>
          <a:p>
            <a:pPr lvl="1" eaLnBrk="1" hangingPunct="1">
              <a:buFontTx/>
              <a:buNone/>
            </a:pPr>
            <a:r>
              <a:rPr lang="sk-SK" altLang="sk-SK" sz="1600" b="1" dirty="0"/>
              <a:t>	</a:t>
            </a:r>
            <a:r>
              <a:rPr lang="sk-SK" altLang="sk-SK" sz="1600" b="1" dirty="0">
                <a:solidFill>
                  <a:srgbClr val="FF0000"/>
                </a:solidFill>
              </a:rPr>
              <a:t>SPOLU				100 bodov  </a:t>
            </a:r>
            <a:r>
              <a:rPr lang="sk-SK" altLang="sk-SK" sz="1600" u="sng" dirty="0">
                <a:cs typeface="Times New Roman" charset="0"/>
                <a:sym typeface="Symbol" pitchFamily="18" charset="2"/>
              </a:rPr>
              <a:t></a:t>
            </a:r>
            <a:r>
              <a:rPr lang="sk-SK" altLang="sk-SK" sz="1600" u="sng" dirty="0">
                <a:cs typeface="Times New Roman" charset="0"/>
              </a:rPr>
              <a:t> </a:t>
            </a:r>
            <a:r>
              <a:rPr lang="sk-SK" altLang="sk-SK" sz="1600" b="1" u="sng" dirty="0">
                <a:cs typeface="Times New Roman" charset="0"/>
              </a:rPr>
              <a:t>%</a:t>
            </a:r>
            <a:r>
              <a:rPr lang="sk-SK" altLang="sk-SK" sz="1600" u="sng" dirty="0">
                <a:cs typeface="Times New Roman" charset="0"/>
              </a:rPr>
              <a:t> do celkového hodnotenia</a:t>
            </a:r>
            <a:endParaRPr lang="sk-SK" altLang="sk-SK" sz="1600" b="1" u="sng" dirty="0"/>
          </a:p>
          <a:p>
            <a:pPr eaLnBrk="1" hangingPunct="1">
              <a:spcBef>
                <a:spcPct val="5000"/>
              </a:spcBef>
              <a:buFontTx/>
              <a:buNone/>
            </a:pPr>
            <a:endParaRPr lang="sk-SK" altLang="sk-SK" sz="1600" dirty="0"/>
          </a:p>
          <a:p>
            <a:pPr eaLnBrk="1" hangingPunct="1">
              <a:spcBef>
                <a:spcPct val="5000"/>
              </a:spcBef>
              <a:buFontTx/>
              <a:buNone/>
            </a:pPr>
            <a:endParaRPr lang="sk-SK" altLang="sk-SK" sz="16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1600" u="sng" dirty="0"/>
              <a:t>Hodnotenie v súlade s </a:t>
            </a:r>
            <a:r>
              <a:rPr lang="sk-SK" altLang="sk-SK" sz="1600" b="1" u="sng" dirty="0" err="1">
                <a:cs typeface="Times New Roman" charset="0"/>
              </a:rPr>
              <a:t>E</a:t>
            </a:r>
            <a:r>
              <a:rPr lang="sk-SK" altLang="sk-SK" sz="1600" u="sng" dirty="0" err="1">
                <a:cs typeface="Times New Roman" charset="0"/>
              </a:rPr>
              <a:t>uropian</a:t>
            </a:r>
            <a:r>
              <a:rPr lang="sk-SK" altLang="sk-SK" sz="1600" u="sng" dirty="0">
                <a:cs typeface="Times New Roman" charset="0"/>
              </a:rPr>
              <a:t> </a:t>
            </a:r>
            <a:r>
              <a:rPr lang="sk-SK" altLang="sk-SK" sz="1600" b="1" u="sng" dirty="0" err="1">
                <a:cs typeface="Times New Roman" charset="0"/>
              </a:rPr>
              <a:t>C</a:t>
            </a:r>
            <a:r>
              <a:rPr lang="sk-SK" altLang="sk-SK" sz="1600" u="sng" dirty="0" err="1">
                <a:cs typeface="Times New Roman" charset="0"/>
              </a:rPr>
              <a:t>redit</a:t>
            </a:r>
            <a:r>
              <a:rPr lang="sk-SK" altLang="sk-SK" sz="1600" u="sng" dirty="0">
                <a:cs typeface="Times New Roman" charset="0"/>
              </a:rPr>
              <a:t> </a:t>
            </a:r>
            <a:r>
              <a:rPr lang="sk-SK" altLang="sk-SK" sz="1600" b="1" u="sng" dirty="0">
                <a:cs typeface="Times New Roman" charset="0"/>
              </a:rPr>
              <a:t>T</a:t>
            </a:r>
            <a:r>
              <a:rPr lang="sk-SK" altLang="sk-SK" sz="1600" u="sng" dirty="0">
                <a:cs typeface="Times New Roman" charset="0"/>
              </a:rPr>
              <a:t>ransfer </a:t>
            </a:r>
            <a:r>
              <a:rPr lang="sk-SK" altLang="sk-SK" sz="1600" b="1" u="sng" dirty="0" err="1">
                <a:cs typeface="Times New Roman" charset="0"/>
              </a:rPr>
              <a:t>S</a:t>
            </a:r>
            <a:r>
              <a:rPr lang="sk-SK" altLang="sk-SK" sz="1600" u="sng" dirty="0" err="1">
                <a:cs typeface="Times New Roman" charset="0"/>
              </a:rPr>
              <a:t>ystem</a:t>
            </a:r>
            <a:r>
              <a:rPr lang="sk-SK" altLang="sk-SK" sz="1600" u="sng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600" u="sng" dirty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91 – 100</a:t>
            </a:r>
            <a:r>
              <a:rPr lang="sk-SK" altLang="sk-SK" sz="1600" dirty="0"/>
              <a:t> </a:t>
            </a:r>
            <a:r>
              <a:rPr lang="sk-SK" altLang="sk-SK" sz="1600" dirty="0">
                <a:cs typeface="Times New Roman" charset="0"/>
              </a:rPr>
              <a:t>bodov 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  <a:sym typeface="Symbol" pitchFamily="18" charset="2"/>
              </a:rPr>
              <a:t></a:t>
            </a:r>
            <a:r>
              <a:rPr lang="sk-SK" altLang="sk-SK" sz="1600" dirty="0"/>
              <a:t> 	</a:t>
            </a:r>
            <a:r>
              <a:rPr lang="sk-SK" altLang="sk-SK" sz="1600" dirty="0">
                <a:cs typeface="Times New Roman" charset="0"/>
              </a:rPr>
              <a:t>vynikajúca 	91 - 100 %	</a:t>
            </a:r>
            <a:r>
              <a:rPr lang="sk-SK" altLang="sk-SK" sz="1600" dirty="0"/>
              <a:t>	</a:t>
            </a:r>
            <a:r>
              <a:rPr lang="sk-SK" altLang="sk-SK" sz="1600" b="1" dirty="0"/>
              <a:t>A</a:t>
            </a:r>
            <a:r>
              <a:rPr lang="sk-SK" altLang="sk-SK" sz="1600" dirty="0"/>
              <a:t>	</a:t>
            </a:r>
            <a:endParaRPr lang="sk-SK" altLang="sk-SK" sz="1600" dirty="0">
              <a:cs typeface="Times New Roman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81 – 90</a:t>
            </a:r>
            <a:r>
              <a:rPr lang="sk-SK" altLang="sk-SK" sz="1600" dirty="0"/>
              <a:t> </a:t>
            </a:r>
            <a:r>
              <a:rPr lang="sk-SK" altLang="sk-SK" sz="1600" dirty="0">
                <a:cs typeface="Times New Roman" charset="0"/>
              </a:rPr>
              <a:t>bodov 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  <a:sym typeface="Symbol" pitchFamily="18" charset="2"/>
              </a:rPr>
              <a:t></a:t>
            </a:r>
            <a:r>
              <a:rPr lang="sk-SK" altLang="sk-SK" sz="1600" dirty="0"/>
              <a:t>  	</a:t>
            </a:r>
            <a:r>
              <a:rPr lang="sk-SK" altLang="sk-SK" sz="1600" dirty="0">
                <a:cs typeface="Times New Roman" charset="0"/>
              </a:rPr>
              <a:t>nadpriemerná	81 – 90 %	</a:t>
            </a:r>
            <a:r>
              <a:rPr lang="sk-SK" altLang="sk-SK" sz="1600" dirty="0"/>
              <a:t>	</a:t>
            </a:r>
            <a:r>
              <a:rPr lang="sk-SK" altLang="sk-SK" sz="1600" b="1" dirty="0"/>
              <a:t>B</a:t>
            </a:r>
            <a:endParaRPr lang="sk-SK" altLang="sk-SK" sz="1600" b="1" dirty="0">
              <a:cs typeface="Times New Roman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71 – 80</a:t>
            </a:r>
            <a:r>
              <a:rPr lang="sk-SK" altLang="sk-SK" sz="1600" dirty="0"/>
              <a:t> </a:t>
            </a:r>
            <a:r>
              <a:rPr lang="sk-SK" altLang="sk-SK" sz="1600" dirty="0">
                <a:cs typeface="Times New Roman" charset="0"/>
              </a:rPr>
              <a:t>bodov 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  <a:sym typeface="Symbol" pitchFamily="18" charset="2"/>
              </a:rPr>
              <a:t></a:t>
            </a:r>
            <a:r>
              <a:rPr lang="sk-SK" altLang="sk-SK" sz="1600" dirty="0"/>
              <a:t>  	</a:t>
            </a:r>
            <a:r>
              <a:rPr lang="sk-SK" altLang="sk-SK" sz="1600" dirty="0">
                <a:cs typeface="Times New Roman" charset="0"/>
              </a:rPr>
              <a:t>priemerná	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71 – 80 %	</a:t>
            </a:r>
            <a:r>
              <a:rPr lang="sk-SK" altLang="sk-SK" sz="1600" dirty="0"/>
              <a:t>	</a:t>
            </a:r>
            <a:r>
              <a:rPr lang="sk-SK" altLang="sk-SK" sz="1600" b="1" dirty="0"/>
              <a:t>C</a:t>
            </a:r>
            <a:endParaRPr lang="sk-SK" altLang="sk-SK" sz="1600" b="1" dirty="0">
              <a:cs typeface="Times New Roman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61 – 70</a:t>
            </a:r>
            <a:r>
              <a:rPr lang="sk-SK" altLang="sk-SK" sz="1600" dirty="0"/>
              <a:t> </a:t>
            </a:r>
            <a:r>
              <a:rPr lang="sk-SK" altLang="sk-SK" sz="1600" dirty="0">
                <a:cs typeface="Times New Roman" charset="0"/>
              </a:rPr>
              <a:t>bodov 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  <a:sym typeface="Symbol" pitchFamily="18" charset="2"/>
              </a:rPr>
              <a:t></a:t>
            </a:r>
            <a:r>
              <a:rPr lang="sk-SK" altLang="sk-SK" sz="1600" dirty="0"/>
              <a:t> 	</a:t>
            </a:r>
            <a:r>
              <a:rPr lang="sk-SK" altLang="sk-SK" sz="1600" dirty="0">
                <a:cs typeface="Times New Roman" charset="0"/>
              </a:rPr>
              <a:t>prijateľná	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61 – 70 %	</a:t>
            </a:r>
            <a:r>
              <a:rPr lang="sk-SK" altLang="sk-SK" sz="1600" dirty="0"/>
              <a:t>	</a:t>
            </a:r>
            <a:r>
              <a:rPr lang="sk-SK" altLang="sk-SK" sz="1600" b="1" dirty="0"/>
              <a:t>D</a:t>
            </a:r>
            <a:endParaRPr lang="sk-SK" altLang="sk-SK" sz="1600" b="1" dirty="0">
              <a:cs typeface="Times New Roman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51 – 60</a:t>
            </a:r>
            <a:r>
              <a:rPr lang="sk-SK" altLang="sk-SK" sz="1600" dirty="0"/>
              <a:t> </a:t>
            </a:r>
            <a:r>
              <a:rPr lang="sk-SK" altLang="sk-SK" sz="1600" dirty="0">
                <a:cs typeface="Times New Roman" charset="0"/>
              </a:rPr>
              <a:t>bodov 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  <a:sym typeface="Symbol" pitchFamily="18" charset="2"/>
              </a:rPr>
              <a:t></a:t>
            </a:r>
            <a:r>
              <a:rPr lang="sk-SK" altLang="sk-SK" sz="1600" dirty="0">
                <a:cs typeface="Times New Roman" charset="0"/>
              </a:rPr>
              <a:t> 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spĺňajúca kritériá	51 – 60 %	</a:t>
            </a:r>
            <a:r>
              <a:rPr lang="sk-SK" altLang="sk-SK" sz="1600" dirty="0"/>
              <a:t>	</a:t>
            </a:r>
            <a:r>
              <a:rPr lang="sk-SK" altLang="sk-SK" sz="1600" b="1" dirty="0"/>
              <a:t>E</a:t>
            </a:r>
            <a:endParaRPr lang="sk-SK" altLang="sk-SK" sz="1600" b="1" dirty="0">
              <a:cs typeface="Times New Roman" charset="0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sk-SK" altLang="sk-SK" sz="1600" dirty="0"/>
              <a:t>	do</a:t>
            </a:r>
            <a:r>
              <a:rPr lang="sk-SK" altLang="sk-SK" sz="1600" dirty="0">
                <a:cs typeface="Times New Roman" charset="0"/>
              </a:rPr>
              <a:t> 50 bodov 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  <a:sym typeface="Symbol" pitchFamily="18" charset="2"/>
              </a:rPr>
              <a:t></a:t>
            </a:r>
            <a:r>
              <a:rPr lang="sk-SK" altLang="sk-SK" sz="1600" dirty="0">
                <a:cs typeface="Times New Roman" charset="0"/>
              </a:rPr>
              <a:t> </a:t>
            </a:r>
            <a:r>
              <a:rPr lang="sk-SK" altLang="sk-SK" sz="1600" dirty="0"/>
              <a:t>	</a:t>
            </a:r>
            <a:r>
              <a:rPr lang="sk-SK" altLang="sk-SK" sz="1600" dirty="0">
                <a:cs typeface="Times New Roman" charset="0"/>
              </a:rPr>
              <a:t>nevyhovujúca	</a:t>
            </a:r>
            <a:r>
              <a:rPr lang="sk-SK" altLang="sk-SK" sz="1600" dirty="0"/>
              <a:t>do</a:t>
            </a:r>
            <a:r>
              <a:rPr lang="sk-SK" altLang="sk-SK" sz="1600" dirty="0">
                <a:cs typeface="Times New Roman" charset="0"/>
              </a:rPr>
              <a:t> 50 %	</a:t>
            </a:r>
            <a:r>
              <a:rPr lang="sk-SK" altLang="sk-SK" sz="1600" dirty="0"/>
              <a:t>	</a:t>
            </a:r>
            <a:r>
              <a:rPr lang="sk-SK" altLang="sk-SK" sz="1600" b="1" dirty="0" err="1"/>
              <a:t>FX</a:t>
            </a:r>
            <a:endParaRPr lang="sk-SK" altLang="sk-SK" sz="1600" b="1" dirty="0">
              <a:cs typeface="Times New Roman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k-SK" altLang="sk-SK" sz="1600" b="1" dirty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4000" b="1"/>
              <a:t>PODMIENKY PRE UDELENIE ZÁPOČTU A SKÚŠKY</a:t>
            </a:r>
            <a:endParaRPr lang="cs-CZ" altLang="sk-SK" sz="4000" b="1"/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1066800" y="27813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k-SK"/>
          </a:p>
        </p:txBody>
      </p:sp>
      <p:cxnSp>
        <p:nvCxnSpPr>
          <p:cNvPr id="8" name="Rovná spojnica 7"/>
          <p:cNvCxnSpPr/>
          <p:nvPr/>
        </p:nvCxnSpPr>
        <p:spPr>
          <a:xfrm>
            <a:off x="250825" y="3203575"/>
            <a:ext cx="8642350" cy="0"/>
          </a:xfrm>
          <a:prstGeom prst="line">
            <a:avLst/>
          </a:pr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9750" y="1268413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k-SK" altLang="sk-SK" sz="240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39750" y="1268413"/>
            <a:ext cx="8001000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sk-SK" altLang="sk-SK" sz="2000" b="1"/>
              <a:t>Podmienky na získanie </a:t>
            </a:r>
            <a:r>
              <a:rPr lang="sk-SK" altLang="sk-SK" sz="2000" b="1">
                <a:solidFill>
                  <a:srgbClr val="00B050"/>
                </a:solidFill>
              </a:rPr>
              <a:t>zápočtu</a:t>
            </a:r>
            <a:r>
              <a:rPr lang="sk-SK" altLang="sk-SK" sz="2000" b="1"/>
              <a:t> a </a:t>
            </a:r>
            <a:r>
              <a:rPr lang="sk-SK" altLang="sk-SK" sz="2000" b="1">
                <a:solidFill>
                  <a:srgbClr val="0070C0"/>
                </a:solidFill>
              </a:rPr>
              <a:t>skúšky</a:t>
            </a:r>
            <a:r>
              <a:rPr lang="sk-SK" altLang="sk-SK" sz="2000" b="1"/>
              <a:t>: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 b="1">
                <a:solidFill>
                  <a:srgbClr val="FF0000"/>
                </a:solidFill>
              </a:rPr>
              <a:t>SKÚŠKA				  60 bodov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B050"/>
                </a:solidFill>
              </a:rPr>
              <a:t>semestrálna práca			  40 bodov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B050"/>
                </a:solidFill>
              </a:rPr>
              <a:t>účasť na cvičeniach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B050"/>
                </a:solidFill>
              </a:rPr>
              <a:t>aktivita na výučbe 				   </a:t>
            </a:r>
          </a:p>
          <a:p>
            <a:pPr lvl="1" eaLnBrk="1" hangingPunct="1">
              <a:buFontTx/>
              <a:buNone/>
            </a:pPr>
            <a:r>
              <a:rPr lang="sk-SK" altLang="sk-SK" sz="1600" b="1"/>
              <a:t>	Spolu				100 bodov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4000" b="1"/>
              <a:t>PODMIENKY PRE UDELENIE ZÁPOČTU A SKÚŠKY</a:t>
            </a:r>
            <a:endParaRPr lang="cs-CZ" altLang="sk-SK" sz="4000" b="1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1066800" y="27813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k-SK"/>
          </a:p>
        </p:txBody>
      </p:sp>
      <p:cxnSp>
        <p:nvCxnSpPr>
          <p:cNvPr id="9" name="Rovná spojnica 8"/>
          <p:cNvCxnSpPr/>
          <p:nvPr/>
        </p:nvCxnSpPr>
        <p:spPr>
          <a:xfrm>
            <a:off x="250825" y="3203575"/>
            <a:ext cx="8642350" cy="0"/>
          </a:xfrm>
          <a:prstGeom prst="line">
            <a:avLst/>
          </a:pr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9750" y="3221038"/>
            <a:ext cx="7993063" cy="291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457200" lvl="1" indent="0" eaLnBrk="1" hangingPunct="1">
              <a:lnSpc>
                <a:spcPct val="120000"/>
              </a:lnSpc>
              <a:spcBef>
                <a:spcPct val="0"/>
              </a:spcBef>
              <a:buNone/>
            </a:pPr>
            <a:r>
              <a:rPr lang="sk-SK" altLang="sk-SK" sz="1600" b="1" dirty="0" smtClean="0"/>
              <a:t>Variant A </a:t>
            </a:r>
            <a:r>
              <a:rPr lang="sk-SK" altLang="sk-SK" sz="1600" dirty="0" smtClean="0"/>
              <a:t>– </a:t>
            </a:r>
            <a:r>
              <a:rPr lang="sk-SK" altLang="sk-SK" sz="1600" i="1" dirty="0" smtClean="0"/>
              <a:t>písomný test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sk-SK" altLang="sk-SK" sz="1600" dirty="0" smtClean="0"/>
              <a:t>celkový </a:t>
            </a:r>
            <a:r>
              <a:rPr lang="sk-SK" altLang="sk-SK" sz="1600" dirty="0"/>
              <a:t>počet otázok 	-</a:t>
            </a:r>
            <a:r>
              <a:rPr lang="sk-SK" altLang="sk-SK" sz="1600" dirty="0">
                <a:cs typeface="Times New Roman" charset="0"/>
              </a:rPr>
              <a:t> 60 </a:t>
            </a:r>
            <a:endParaRPr lang="sk-SK" altLang="sk-SK" sz="1600" dirty="0"/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sk-SK" altLang="sk-SK" sz="1600" dirty="0"/>
              <a:t>za 1 správnu odpoveď = 1 </a:t>
            </a:r>
            <a:r>
              <a:rPr lang="sk-SK" altLang="sk-SK" sz="1600" dirty="0" smtClean="0"/>
              <a:t>bod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1200"/>
              </a:spcBef>
              <a:buNone/>
            </a:pPr>
            <a:r>
              <a:rPr lang="sk-SK" altLang="sk-SK" sz="1600" b="1" dirty="0"/>
              <a:t>Variant B</a:t>
            </a:r>
            <a:r>
              <a:rPr lang="sk-SK" altLang="sk-SK" sz="1600" dirty="0" smtClean="0"/>
              <a:t> – </a:t>
            </a:r>
            <a:r>
              <a:rPr lang="sk-SK" altLang="sk-SK" sz="1600" i="1" dirty="0" smtClean="0"/>
              <a:t>písomná skúška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sk-SK" altLang="sk-SK" sz="1600" dirty="0"/>
              <a:t>celkový počet otázok 	-</a:t>
            </a:r>
            <a:r>
              <a:rPr lang="sk-SK" altLang="sk-SK" sz="1600" dirty="0">
                <a:cs typeface="Times New Roman" charset="0"/>
              </a:rPr>
              <a:t> </a:t>
            </a:r>
            <a:r>
              <a:rPr lang="sk-SK" altLang="sk-SK" sz="1600" dirty="0" smtClean="0">
                <a:cs typeface="Times New Roman" charset="0"/>
              </a:rPr>
              <a:t>6 </a:t>
            </a:r>
            <a:endParaRPr lang="sk-SK" altLang="sk-SK" sz="1600" dirty="0"/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sk-SK" altLang="sk-SK" sz="1600" dirty="0"/>
              <a:t>za 1 správnu odpoveď = </a:t>
            </a:r>
            <a:r>
              <a:rPr lang="sk-SK" altLang="sk-SK" sz="1600" dirty="0" smtClean="0"/>
              <a:t>10 </a:t>
            </a:r>
            <a:r>
              <a:rPr lang="sk-SK" altLang="sk-SK" sz="1600" dirty="0"/>
              <a:t>bod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1200"/>
              </a:spcBef>
              <a:buNone/>
            </a:pPr>
            <a:r>
              <a:rPr lang="sk-SK" altLang="sk-SK" sz="1600" b="1" dirty="0"/>
              <a:t>Variant</a:t>
            </a:r>
            <a:r>
              <a:rPr lang="sk-SK" altLang="sk-SK" sz="1600" b="1" dirty="0" smtClean="0"/>
              <a:t> </a:t>
            </a:r>
            <a:r>
              <a:rPr lang="sk-SK" altLang="sk-SK" sz="1600" b="1" dirty="0"/>
              <a:t>C</a:t>
            </a:r>
            <a:r>
              <a:rPr lang="sk-SK" altLang="sk-SK" sz="1600" dirty="0" smtClean="0"/>
              <a:t> – </a:t>
            </a:r>
            <a:r>
              <a:rPr lang="sk-SK" altLang="sk-SK" sz="1600" i="1" dirty="0" smtClean="0"/>
              <a:t>ústna skúška</a:t>
            </a:r>
          </a:p>
          <a:p>
            <a:pPr marL="457200" lvl="1" indent="0" eaLnBrk="1" hangingPunct="1">
              <a:lnSpc>
                <a:spcPct val="120000"/>
              </a:lnSpc>
              <a:spcBef>
                <a:spcPts val="1200"/>
              </a:spcBef>
              <a:buNone/>
            </a:pPr>
            <a:r>
              <a:rPr lang="sk-SK" altLang="sk-SK" sz="1600" b="1" dirty="0"/>
              <a:t>Variant D </a:t>
            </a:r>
            <a:r>
              <a:rPr lang="sk-SK" altLang="sk-SK" sz="1600" dirty="0" smtClean="0"/>
              <a:t>– </a:t>
            </a:r>
            <a:r>
              <a:rPr lang="sk-SK" altLang="sk-SK" sz="1600" i="1" dirty="0" smtClean="0"/>
              <a:t>písomná práca na záverečné preskúšanie</a:t>
            </a:r>
            <a:endParaRPr lang="sk-SK" altLang="sk-SK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9750" y="1268413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k-SK" altLang="sk-SK" sz="240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9750" y="1268413"/>
            <a:ext cx="7993063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sk-SK" altLang="sk-SK" sz="2000" b="1"/>
              <a:t>Podmienky na získanie </a:t>
            </a:r>
            <a:r>
              <a:rPr lang="sk-SK" altLang="sk-SK" sz="2000" b="1">
                <a:solidFill>
                  <a:srgbClr val="00B050"/>
                </a:solidFill>
              </a:rPr>
              <a:t>zápočtu</a:t>
            </a:r>
            <a:r>
              <a:rPr lang="sk-SK" altLang="sk-SK" sz="2000" b="1"/>
              <a:t> a </a:t>
            </a:r>
            <a:r>
              <a:rPr lang="sk-SK" altLang="sk-SK" sz="2000" b="1">
                <a:solidFill>
                  <a:srgbClr val="0070C0"/>
                </a:solidFill>
              </a:rPr>
              <a:t>skúšky</a:t>
            </a:r>
            <a:r>
              <a:rPr lang="sk-SK" altLang="sk-SK" sz="2000" b="1"/>
              <a:t>: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70C0"/>
                </a:solidFill>
              </a:rPr>
              <a:t>skúška				  60 bodov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 b="1">
                <a:solidFill>
                  <a:srgbClr val="FF0000"/>
                </a:solidFill>
              </a:rPr>
              <a:t>SEMESTRÁLNA PRÁCA		  40 bodov (20 + 20) </a:t>
            </a:r>
            <a:r>
              <a:rPr lang="sk-SK" altLang="sk-SK" sz="1200" i="1">
                <a:solidFill>
                  <a:srgbClr val="FF0000"/>
                </a:solidFill>
              </a:rPr>
              <a:t> 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B050"/>
                </a:solidFill>
              </a:rPr>
              <a:t>účasť na cvičeniach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B050"/>
                </a:solidFill>
              </a:rPr>
              <a:t>aktivita na výučbe 				</a:t>
            </a:r>
          </a:p>
          <a:p>
            <a:pPr lvl="1" eaLnBrk="1" hangingPunct="1">
              <a:buFontTx/>
              <a:buNone/>
            </a:pPr>
            <a:r>
              <a:rPr lang="sk-SK" altLang="sk-SK" sz="1600" b="1"/>
              <a:t>	Spolu				100 bodov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4000" b="1"/>
              <a:t>PODMIENKY PRE UDELENIE ZÁPOČTU A SKÚŠKY</a:t>
            </a:r>
            <a:endParaRPr lang="cs-CZ" altLang="sk-SK" sz="4000" b="1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539750" y="3213100"/>
            <a:ext cx="79930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0"/>
              </a:spcBef>
              <a:buFont typeface="+mj-lt"/>
              <a:buAutoNum type="alphaUcPeriod"/>
            </a:pPr>
            <a:r>
              <a:rPr lang="sk-SK" altLang="sk-SK" sz="1600" b="1" dirty="0">
                <a:cs typeface="Times New Roman" charset="0"/>
              </a:rPr>
              <a:t>podľa obsahu</a:t>
            </a:r>
            <a:r>
              <a:rPr lang="sk-SK" altLang="sk-SK" sz="1600" dirty="0"/>
              <a:t> 		(15 bodov)</a:t>
            </a:r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 smtClean="0">
                <a:cs typeface="Times New Roman" charset="0"/>
              </a:rPr>
              <a:t>Spracovanie zadania a interpretácia		</a:t>
            </a:r>
            <a:r>
              <a:rPr lang="sk-SK" altLang="sk-SK" sz="1600" dirty="0" smtClean="0"/>
              <a:t>7,5</a:t>
            </a:r>
            <a:r>
              <a:rPr lang="sk-SK" altLang="sk-SK" sz="1600" dirty="0" smtClean="0">
                <a:cs typeface="Times New Roman" charset="0"/>
              </a:rPr>
              <a:t> bodu</a:t>
            </a:r>
            <a:r>
              <a:rPr lang="sk-SK" altLang="sk-SK" sz="1600" dirty="0" smtClean="0"/>
              <a:t> </a:t>
            </a:r>
            <a:endParaRPr lang="sk-SK" altLang="sk-SK" sz="1600" dirty="0"/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 smtClean="0">
                <a:cs typeface="Times New Roman" charset="0"/>
              </a:rPr>
              <a:t>Výsledky vlastnej tvorivej činnosti		6,0 bodov</a:t>
            </a:r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 smtClean="0">
                <a:cs typeface="Times New Roman" charset="0"/>
              </a:rPr>
              <a:t>Citačná forma a bibliografické odkazy		1,5 bodu</a:t>
            </a:r>
            <a:r>
              <a:rPr lang="sk-SK" altLang="sk-SK" sz="1600" dirty="0" smtClean="0"/>
              <a:t> </a:t>
            </a:r>
          </a:p>
          <a:p>
            <a:pPr lvl="1" eaLnBrk="1" hangingPunct="1">
              <a:lnSpc>
                <a:spcPct val="120000"/>
              </a:lnSpc>
              <a:buFontTx/>
              <a:buAutoNum type="alphaUcPeriod"/>
            </a:pPr>
            <a:r>
              <a:rPr lang="sk-SK" altLang="sk-SK" sz="1600" b="1" dirty="0" smtClean="0">
                <a:cs typeface="Times New Roman" charset="0"/>
              </a:rPr>
              <a:t>grafické </a:t>
            </a:r>
            <a:r>
              <a:rPr lang="sk-SK" altLang="sk-SK" sz="1600" b="1" dirty="0">
                <a:cs typeface="Times New Roman" charset="0"/>
              </a:rPr>
              <a:t>spracovanie</a:t>
            </a:r>
            <a:r>
              <a:rPr lang="sk-SK" altLang="sk-SK" sz="1600" dirty="0"/>
              <a:t> 	(5 bodov)</a:t>
            </a:r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>
                <a:cs typeface="Times New Roman" charset="0"/>
              </a:rPr>
              <a:t>štruktúra dokumentu		</a:t>
            </a:r>
            <a:r>
              <a:rPr lang="sk-SK" altLang="sk-SK" sz="1600" dirty="0" smtClean="0">
                <a:cs typeface="Times New Roman" charset="0"/>
              </a:rPr>
              <a:t>	1 </a:t>
            </a:r>
            <a:r>
              <a:rPr lang="sk-SK" altLang="sk-SK" sz="1600" dirty="0">
                <a:cs typeface="Times New Roman" charset="0"/>
              </a:rPr>
              <a:t>bod</a:t>
            </a:r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>
                <a:cs typeface="Times New Roman" charset="0"/>
              </a:rPr>
              <a:t>celková úprava dokumentu		  </a:t>
            </a:r>
            <a:r>
              <a:rPr lang="sk-SK" altLang="sk-SK" sz="1600" dirty="0" smtClean="0">
                <a:cs typeface="Times New Roman" charset="0"/>
              </a:rPr>
              <a:t>	1 </a:t>
            </a:r>
            <a:r>
              <a:rPr lang="sk-SK" altLang="sk-SK" sz="1600" dirty="0">
                <a:cs typeface="Times New Roman" charset="0"/>
              </a:rPr>
              <a:t>bod</a:t>
            </a:r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>
                <a:cs typeface="Times New Roman" charset="0"/>
              </a:rPr>
              <a:t>spôsobu spracovania textu 			</a:t>
            </a:r>
            <a:r>
              <a:rPr lang="sk-SK" altLang="sk-SK" sz="1600" dirty="0" smtClean="0">
                <a:cs typeface="Times New Roman" charset="0"/>
              </a:rPr>
              <a:t>1 bod</a:t>
            </a:r>
            <a:endParaRPr lang="sk-SK" altLang="sk-SK" sz="1600" dirty="0">
              <a:cs typeface="Times New Roman" charset="0"/>
            </a:endParaRPr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>
                <a:cs typeface="Times New Roman" charset="0"/>
              </a:rPr>
              <a:t>rozsah spracovania 			</a:t>
            </a:r>
            <a:r>
              <a:rPr lang="sk-SK" altLang="sk-SK" sz="1600" dirty="0" smtClean="0">
                <a:cs typeface="Times New Roman" charset="0"/>
              </a:rPr>
              <a:t>2 body </a:t>
            </a:r>
            <a:endParaRPr lang="sk-SK" altLang="sk-SK" sz="1600" dirty="0">
              <a:cs typeface="Times New Roman" charset="0"/>
            </a:endParaRPr>
          </a:p>
          <a:p>
            <a:pPr lvl="1" eaLnBrk="1" hangingPunct="1">
              <a:lnSpc>
                <a:spcPct val="120000"/>
              </a:lnSpc>
              <a:buFontTx/>
              <a:buAutoNum type="alphaUcPeriod"/>
            </a:pPr>
            <a:r>
              <a:rPr lang="sk-SK" altLang="sk-SK" sz="1600" b="1" dirty="0">
                <a:cs typeface="Times New Roman" charset="0"/>
              </a:rPr>
              <a:t>termín </a:t>
            </a:r>
            <a:r>
              <a:rPr lang="sk-SK" altLang="sk-SK" sz="1600" b="1" dirty="0"/>
              <a:t>o</a:t>
            </a:r>
            <a:r>
              <a:rPr lang="sk-SK" altLang="sk-SK" sz="1600" b="1" dirty="0">
                <a:cs typeface="Times New Roman" charset="0"/>
              </a:rPr>
              <a:t>dovzdania</a:t>
            </a:r>
            <a:r>
              <a:rPr lang="sk-SK" altLang="sk-SK" sz="1600" dirty="0">
                <a:cs typeface="Times New Roman" charset="0"/>
              </a:rPr>
              <a:t>		 </a:t>
            </a:r>
            <a:endParaRPr lang="sk-SK" altLang="sk-SK" sz="1600" dirty="0"/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>
                <a:cs typeface="Times New Roman" charset="0"/>
              </a:rPr>
              <a:t>v určenom termíne 			  100 % bodovej hodnoty</a:t>
            </a:r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>
                <a:cs typeface="Times New Roman" charset="0"/>
              </a:rPr>
              <a:t>do začiatku skúškového obdobia		    80 % bodovej hodnoty</a:t>
            </a:r>
          </a:p>
          <a:p>
            <a:pPr lvl="2" eaLnBrk="1" hangingPunct="1">
              <a:spcBef>
                <a:spcPct val="0"/>
              </a:spcBef>
            </a:pPr>
            <a:r>
              <a:rPr lang="sk-SK" altLang="sk-SK" sz="1600" dirty="0">
                <a:cs typeface="Times New Roman" charset="0"/>
              </a:rPr>
              <a:t>do termínu pre udeľovanie zápočtu		    60 % bodovej hodnoty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066800" y="27813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k-SK"/>
          </a:p>
        </p:txBody>
      </p:sp>
      <p:cxnSp>
        <p:nvCxnSpPr>
          <p:cNvPr id="10" name="Rovná spojnica 9"/>
          <p:cNvCxnSpPr/>
          <p:nvPr/>
        </p:nvCxnSpPr>
        <p:spPr>
          <a:xfrm>
            <a:off x="250825" y="3203575"/>
            <a:ext cx="8642350" cy="0"/>
          </a:xfrm>
          <a:prstGeom prst="line">
            <a:avLst/>
          </a:pr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539750" y="1268413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k-SK" altLang="sk-SK" sz="240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39750" y="1268413"/>
            <a:ext cx="8001000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sk-SK" altLang="sk-SK" sz="2000" b="1"/>
              <a:t>Podmienky na získanie </a:t>
            </a:r>
            <a:r>
              <a:rPr lang="sk-SK" altLang="sk-SK" sz="2000" b="1">
                <a:solidFill>
                  <a:srgbClr val="00B050"/>
                </a:solidFill>
              </a:rPr>
              <a:t>zápočtu</a:t>
            </a:r>
            <a:r>
              <a:rPr lang="sk-SK" altLang="sk-SK" sz="2000" b="1"/>
              <a:t> a </a:t>
            </a:r>
            <a:r>
              <a:rPr lang="sk-SK" altLang="sk-SK" sz="2000" b="1">
                <a:solidFill>
                  <a:srgbClr val="0070C0"/>
                </a:solidFill>
              </a:rPr>
              <a:t>skúšky</a:t>
            </a:r>
            <a:r>
              <a:rPr lang="sk-SK" altLang="sk-SK" sz="2000" b="1"/>
              <a:t>: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70C0"/>
                </a:solidFill>
              </a:rPr>
              <a:t>skúška			  	  60 bodov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B050"/>
                </a:solidFill>
              </a:rPr>
              <a:t>semestrálna práca			  40 bodov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 b="1">
                <a:solidFill>
                  <a:srgbClr val="FF0000"/>
                </a:solidFill>
              </a:rPr>
              <a:t>ÚČASŤ NA CVIČENIACH</a:t>
            </a:r>
            <a:endParaRPr lang="sk-SK" altLang="sk-SK" sz="1600">
              <a:solidFill>
                <a:srgbClr val="00B050"/>
              </a:solidFill>
            </a:endParaRP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B050"/>
                </a:solidFill>
              </a:rPr>
              <a:t>aktivita na výučbe 	</a:t>
            </a:r>
            <a:r>
              <a:rPr lang="sk-SK" altLang="sk-SK" sz="1600" b="1">
                <a:solidFill>
                  <a:srgbClr val="FF0000"/>
                </a:solidFill>
              </a:rPr>
              <a:t>		</a:t>
            </a:r>
          </a:p>
          <a:p>
            <a:pPr lvl="1" eaLnBrk="1" hangingPunct="1">
              <a:buFontTx/>
              <a:buNone/>
            </a:pPr>
            <a:r>
              <a:rPr lang="sk-SK" altLang="sk-SK" sz="1600" b="1"/>
              <a:t>	Spolu				100 bodov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4000" b="1"/>
              <a:t>PODMIENKY PRE UDELENIE ZÁPOČTU A SKÚŠKY</a:t>
            </a:r>
            <a:endParaRPr lang="cs-CZ" altLang="sk-SK" sz="4000" b="1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539750" y="4227513"/>
            <a:ext cx="80010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sk-SK" altLang="sk-SK" sz="1600"/>
              <a:t>percentuálne vyjadrenie počtu absolvovaných cvičení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539750" y="3213100"/>
            <a:ext cx="7993063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eaLnBrk="1" hangingPunct="1">
              <a:lnSpc>
                <a:spcPct val="120000"/>
              </a:lnSpc>
              <a:buFont typeface="+mj-lt"/>
              <a:buAutoNum type="alphaUcPeriod"/>
              <a:defRPr/>
            </a:pPr>
            <a:r>
              <a:rPr lang="sk-SK" sz="1600" b="1" dirty="0">
                <a:solidFill>
                  <a:schemeClr val="bg1">
                    <a:lumMod val="85000"/>
                  </a:schemeClr>
                </a:solidFill>
                <a:cs typeface="Times New Roman" charset="0"/>
              </a:rPr>
              <a:t>podľa obsahu</a:t>
            </a:r>
            <a:r>
              <a:rPr lang="sk-SK" sz="1600" dirty="0">
                <a:solidFill>
                  <a:schemeClr val="bg1">
                    <a:lumMod val="85000"/>
                  </a:schemeClr>
                </a:solidFill>
              </a:rPr>
              <a:t> 		(20 bodov)</a:t>
            </a:r>
          </a:p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FontTx/>
              <a:buAutoNum type="alphaUcPeriod"/>
              <a:defRPr/>
            </a:pPr>
            <a:r>
              <a:rPr lang="sk-SK" sz="1600" b="1" dirty="0">
                <a:solidFill>
                  <a:schemeClr val="bg1">
                    <a:lumMod val="85000"/>
                  </a:schemeClr>
                </a:solidFill>
                <a:cs typeface="Times New Roman" charset="0"/>
              </a:rPr>
              <a:t>grafické spracovanie</a:t>
            </a:r>
            <a:r>
              <a:rPr lang="sk-SK" sz="1600" dirty="0">
                <a:solidFill>
                  <a:schemeClr val="bg1">
                    <a:lumMod val="85000"/>
                  </a:schemeClr>
                </a:solidFill>
              </a:rPr>
              <a:t> 	(10 bodov)</a:t>
            </a:r>
          </a:p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FontTx/>
              <a:buAutoNum type="alphaUcPeriod"/>
              <a:defRPr/>
            </a:pPr>
            <a:r>
              <a:rPr lang="sk-SK" sz="1600" b="1" dirty="0">
                <a:solidFill>
                  <a:schemeClr val="bg1">
                    <a:lumMod val="85000"/>
                  </a:schemeClr>
                </a:solidFill>
                <a:cs typeface="Times New Roman" charset="0"/>
              </a:rPr>
              <a:t>termín </a:t>
            </a:r>
            <a:r>
              <a:rPr lang="sk-SK" sz="1600" b="1" dirty="0">
                <a:solidFill>
                  <a:schemeClr val="bg1">
                    <a:lumMod val="85000"/>
                  </a:schemeClr>
                </a:solidFill>
              </a:rPr>
              <a:t>o</a:t>
            </a:r>
            <a:r>
              <a:rPr lang="sk-SK" sz="1600" b="1" dirty="0">
                <a:solidFill>
                  <a:schemeClr val="bg1">
                    <a:lumMod val="85000"/>
                  </a:schemeClr>
                </a:solidFill>
                <a:cs typeface="Times New Roman" charset="0"/>
              </a:rPr>
              <a:t>dovzdania</a:t>
            </a:r>
            <a:r>
              <a:rPr lang="sk-SK" sz="1600" dirty="0">
                <a:solidFill>
                  <a:schemeClr val="bg1">
                    <a:lumMod val="85000"/>
                  </a:schemeClr>
                </a:solidFill>
                <a:cs typeface="Times New Roman" charset="0"/>
              </a:rPr>
              <a:t>		</a:t>
            </a:r>
          </a:p>
        </p:txBody>
      </p:sp>
      <p:sp>
        <p:nvSpPr>
          <p:cNvPr id="10248" name="Line 6"/>
          <p:cNvSpPr>
            <a:spLocks noChangeShapeType="1"/>
          </p:cNvSpPr>
          <p:nvPr/>
        </p:nvSpPr>
        <p:spPr bwMode="auto">
          <a:xfrm>
            <a:off x="1066800" y="27813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k-SK"/>
          </a:p>
        </p:txBody>
      </p:sp>
      <p:cxnSp>
        <p:nvCxnSpPr>
          <p:cNvPr id="14" name="Rovná spojnica 13"/>
          <p:cNvCxnSpPr/>
          <p:nvPr/>
        </p:nvCxnSpPr>
        <p:spPr>
          <a:xfrm>
            <a:off x="250825" y="3203575"/>
            <a:ext cx="8642350" cy="0"/>
          </a:xfrm>
          <a:prstGeom prst="line">
            <a:avLst/>
          </a:pr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0" name="Text Box 3"/>
          <p:cNvSpPr txBox="1">
            <a:spLocks noChangeArrowheads="1"/>
          </p:cNvSpPr>
          <p:nvPr/>
        </p:nvSpPr>
        <p:spPr bwMode="auto">
          <a:xfrm>
            <a:off x="1692226" y="4797425"/>
            <a:ext cx="187166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lvl="1" algn="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sk-SK" altLang="sk-SK" sz="1600" b="1" dirty="0"/>
              <a:t>Hodnota zápočtu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BlokTextu 2"/>
              <p:cNvSpPr txBox="1">
                <a:spLocks noChangeAspect="1"/>
              </p:cNvSpPr>
              <p:nvPr/>
            </p:nvSpPr>
            <p:spPr>
              <a:xfrm>
                <a:off x="3419872" y="4509120"/>
                <a:ext cx="3328219" cy="1083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0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pt-BR" sz="20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pt-BR" sz="20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pt-BR" sz="20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𝑘</m:t>
                              </m:r>
                              <m:r>
                                <a:rPr lang="pt-BR" sz="20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sk-SK" sz="2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pt-BR" sz="200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sk-SK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k-SK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sk-SK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sk-SK" sz="20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sk-SK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sk-SK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sk-SK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pt-BR" sz="20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pt-BR" sz="200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k-SK" sz="20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sk-SK" sz="2000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pt-BR" sz="2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sk-SK" sz="20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sk-SK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BlokText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509120"/>
                <a:ext cx="3328219" cy="108318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539750" y="1268413"/>
            <a:ext cx="8001000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"/>
              </a:spcBef>
              <a:buFontTx/>
              <a:buNone/>
            </a:pPr>
            <a:r>
              <a:rPr lang="sk-SK" altLang="sk-SK" sz="2000" b="1"/>
              <a:t>Spôsob udelenia: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70C0"/>
                </a:solidFill>
              </a:rPr>
              <a:t>test			  	  40 bodov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B050"/>
                </a:solidFill>
              </a:rPr>
              <a:t>semestrálna práca 			  60 bodov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>
                <a:solidFill>
                  <a:srgbClr val="00B050"/>
                </a:solidFill>
              </a:rPr>
              <a:t>účasť na cvičeniach</a:t>
            </a:r>
          </a:p>
          <a:p>
            <a:pPr lvl="1" eaLnBrk="1" hangingPunct="1">
              <a:buFontTx/>
              <a:buAutoNum type="arabicPeriod"/>
            </a:pPr>
            <a:r>
              <a:rPr lang="sk-SK" altLang="sk-SK" sz="1600" b="1">
                <a:solidFill>
                  <a:srgbClr val="FF0000"/>
                </a:solidFill>
              </a:rPr>
              <a:t>AKTIVITA NA VÝUČBE 		</a:t>
            </a:r>
          </a:p>
          <a:p>
            <a:pPr lvl="1" eaLnBrk="1" hangingPunct="1">
              <a:buFontTx/>
              <a:buNone/>
            </a:pPr>
            <a:r>
              <a:rPr lang="sk-SK" altLang="sk-SK" sz="1600" b="1"/>
              <a:t>	Spolu				100 bodov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539750" y="53975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k-SK" altLang="sk-SK" sz="2400"/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539750" y="3213100"/>
            <a:ext cx="8001000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sk-SK" altLang="sk-SK" sz="1600" b="1">
                <a:cs typeface="Times New Roman" charset="0"/>
              </a:rPr>
              <a:t>AKTÍVNY</a:t>
            </a:r>
            <a:endParaRPr lang="sk-SK" altLang="sk-SK" sz="1600" b="1"/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sk-SK" altLang="sk-SK" sz="1600">
                <a:cs typeface="Times New Roman" charset="0"/>
              </a:rPr>
              <a:t>účasť na prezentáciách, vystúpenia na hodinách a diskusiách</a:t>
            </a:r>
            <a:r>
              <a:rPr lang="sk-SK" altLang="sk-SK" sz="1600"/>
              <a:t>	</a:t>
            </a:r>
            <a:r>
              <a:rPr lang="sk-SK" altLang="sk-SK" sz="1600">
                <a:cs typeface="Times New Roman" charset="0"/>
              </a:rPr>
              <a:t>5 bodov</a:t>
            </a:r>
            <a:endParaRPr lang="sk-SK" altLang="sk-SK" sz="1600"/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sk-SK" altLang="sk-SK" sz="1600" b="1">
                <a:cs typeface="Times New Roman" charset="0"/>
              </a:rPr>
              <a:t>DOSTATOČNE AKTÍVNY</a:t>
            </a:r>
            <a:r>
              <a:rPr lang="sk-SK" altLang="sk-SK" sz="1600"/>
              <a:t>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sk-SK" altLang="sk-SK" sz="1600">
                <a:cs typeface="Times New Roman" charset="0"/>
              </a:rPr>
              <a:t>vystúpenia na </a:t>
            </a:r>
            <a:r>
              <a:rPr lang="sk-SK" altLang="sk-SK" sz="1600"/>
              <a:t>h</a:t>
            </a:r>
            <a:r>
              <a:rPr lang="sk-SK" altLang="sk-SK" sz="1600">
                <a:cs typeface="Times New Roman" charset="0"/>
              </a:rPr>
              <a:t>odinách a diskusiách</a:t>
            </a:r>
            <a:r>
              <a:rPr lang="sk-SK" altLang="sk-SK" sz="1600"/>
              <a:t> 			</a:t>
            </a:r>
            <a:r>
              <a:rPr lang="sk-SK" altLang="sk-SK" sz="1600">
                <a:cs typeface="Times New Roman" charset="0"/>
              </a:rPr>
              <a:t>3</a:t>
            </a:r>
            <a:r>
              <a:rPr lang="sk-SK" altLang="sk-SK" sz="1600"/>
              <a:t> body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sk-SK" altLang="sk-SK" sz="1600" b="1">
                <a:cs typeface="Times New Roman" charset="0"/>
              </a:rPr>
              <a:t>NEAKTÍVNY</a:t>
            </a:r>
            <a:r>
              <a:rPr lang="sk-SK" altLang="sk-SK" sz="1600"/>
              <a:t> 						</a:t>
            </a:r>
            <a:r>
              <a:rPr lang="sk-SK" altLang="sk-SK" sz="1600">
                <a:cs typeface="Times New Roman" charset="0"/>
              </a:rPr>
              <a:t>0</a:t>
            </a:r>
            <a:r>
              <a:rPr lang="sk-SK" altLang="sk-SK" sz="1600"/>
              <a:t> bodov</a:t>
            </a:r>
            <a:r>
              <a:rPr lang="sk-SK" altLang="sk-SK" sz="1600">
                <a:cs typeface="Times New Roman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600">
                <a:cs typeface="Times New Roman" charset="0"/>
              </a:rPr>
              <a:t> </a:t>
            </a:r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>
            <a:off x="1066800" y="27813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sk-SK"/>
          </a:p>
        </p:txBody>
      </p:sp>
      <p:cxnSp>
        <p:nvCxnSpPr>
          <p:cNvPr id="8" name="Rovná spojnica 7"/>
          <p:cNvCxnSpPr/>
          <p:nvPr/>
        </p:nvCxnSpPr>
        <p:spPr>
          <a:xfrm>
            <a:off x="250825" y="3203575"/>
            <a:ext cx="8642350" cy="0"/>
          </a:xfrm>
          <a:prstGeom prst="line">
            <a:avLst/>
          </a:prstGeom>
          <a:ln w="762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4000" b="1"/>
              <a:t>PODMIENKY PRE UDELENIE ZÁPOČTU A SKÚŠKY</a:t>
            </a:r>
            <a:endParaRPr lang="cs-CZ" altLang="sk-SK" sz="4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175</Words>
  <Application>Microsoft Office PowerPoint</Application>
  <PresentationFormat>Prezentácia na obrazovke (4:3)</PresentationFormat>
  <Paragraphs>113</Paragraphs>
  <Slides>11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Default Design</vt:lpstr>
      <vt:lpstr>Vydanie pokynov a podmienky záverečného hodnotenia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Vaše   otázky    prosím ?!?</vt:lpstr>
    </vt:vector>
  </TitlesOfParts>
  <Company>Agentúra TEZAURUS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Vydanie pokynov a podmienky záverečného hodnotenia</dc:title>
  <dc:creator>Ing. Robert KLÍR</dc:creator>
  <cp:lastModifiedBy>Robert</cp:lastModifiedBy>
  <cp:revision>124</cp:revision>
  <dcterms:created xsi:type="dcterms:W3CDTF">2008-11-03T09:47:46Z</dcterms:created>
  <dcterms:modified xsi:type="dcterms:W3CDTF">2020-10-02T10:34:32Z</dcterms:modified>
</cp:coreProperties>
</file>